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76" r:id="rId3"/>
    <p:sldId id="258" r:id="rId4"/>
    <p:sldId id="260" r:id="rId5"/>
    <p:sldId id="261" r:id="rId6"/>
    <p:sldId id="263" r:id="rId7"/>
    <p:sldId id="264" r:id="rId8"/>
    <p:sldId id="266" r:id="rId9"/>
    <p:sldId id="268" r:id="rId10"/>
    <p:sldId id="272" r:id="rId11"/>
    <p:sldId id="275" r:id="rId12"/>
    <p:sldId id="274" r:id="rId13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200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13" d="100"/>
          <a:sy n="113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798556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43456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267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6"/>
          <p:cNvSpPr/>
          <p:nvPr/>
        </p:nvSpPr>
        <p:spPr>
          <a:xfrm>
            <a:off x="640080" y="64008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300" dirty="0">
                <a:solidFill>
                  <a:srgbClr val="E200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DOSSIER DE CANDIDATURE — SNEE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0" y="6035040"/>
            <a:ext cx="12188952" cy="822960"/>
          </a:xfrm>
          <a:prstGeom prst="rect">
            <a:avLst/>
          </a:prstGeom>
          <a:solidFill>
            <a:srgbClr val="1B2A56"/>
          </a:solidFill>
          <a:ln/>
        </p:spPr>
      </p:sp>
      <p:sp>
        <p:nvSpPr>
          <p:cNvPr id="14" name="Text 12"/>
          <p:cNvSpPr/>
          <p:nvPr/>
        </p:nvSpPr>
        <p:spPr>
          <a:xfrm>
            <a:off x="548640" y="6035040"/>
            <a:ext cx="73152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Candidature SNEE — Pépite Sorbonne Université</a:t>
            </a:r>
            <a:endParaRPr lang="en-US" sz="1600" dirty="0"/>
          </a:p>
        </p:txBody>
      </p:sp>
      <p:pic>
        <p:nvPicPr>
          <p:cNvPr id="18" name="Image 1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4609" y="194851"/>
            <a:ext cx="1766878" cy="993869"/>
          </a:xfrm>
          <a:prstGeom prst="rect">
            <a:avLst/>
          </a:prstGeom>
        </p:spPr>
      </p:pic>
      <p:pic>
        <p:nvPicPr>
          <p:cNvPr id="19" name="Image 1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3108" y="194851"/>
            <a:ext cx="1628181" cy="993869"/>
          </a:xfrm>
          <a:prstGeom prst="rect">
            <a:avLst/>
          </a:prstGeom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04EBD36B-34A5-4B1B-9AC8-B380BD85C585}"/>
              </a:ext>
            </a:extLst>
          </p:cNvPr>
          <p:cNvSpPr txBox="1"/>
          <p:nvPr/>
        </p:nvSpPr>
        <p:spPr>
          <a:xfrm>
            <a:off x="640080" y="1216403"/>
            <a:ext cx="10844448" cy="47551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500" b="1" u="sng" dirty="0"/>
              <a:t>Quelques précision avant de compléter ce dossier :</a:t>
            </a:r>
          </a:p>
          <a:p>
            <a:pPr algn="just"/>
            <a:endParaRPr lang="fr-FR" sz="1500" dirty="0"/>
          </a:p>
          <a:p>
            <a:pPr algn="just"/>
            <a:r>
              <a:rPr lang="fr-FR" sz="1500" b="1" dirty="0"/>
              <a:t>🎨 Personnalisation de la présentation</a:t>
            </a:r>
          </a:p>
          <a:p>
            <a:pPr algn="just"/>
            <a:r>
              <a:rPr lang="fr-FR" sz="1500" dirty="0"/>
              <a:t>Vous êtes libres d'adapter la charte graphique de ce support afin qu'elle corresponde à l'identité visuelle de votre projet (logo, couleurs, typographie, etc.), si vous en disposez déjà.</a:t>
            </a:r>
          </a:p>
          <a:p>
            <a:pPr algn="just"/>
            <a:endParaRPr lang="fr-FR" sz="1500" dirty="0"/>
          </a:p>
          <a:p>
            <a:pPr algn="just"/>
            <a:r>
              <a:rPr lang="fr-FR" sz="1500" b="1" dirty="0"/>
              <a:t>📊 Des données estimatives sont acceptées</a:t>
            </a:r>
          </a:p>
          <a:p>
            <a:pPr algn="just"/>
            <a:r>
              <a:rPr lang="fr-FR" sz="1500" dirty="0"/>
              <a:t>Selon le niveau de maturité de votre projet, certaines informations (exemple : marché, prix, stratégie commerciales, prix et distinctions, etc.) peuvent encore être en cours de construction. Il est tout à fait possible de renseigner des estimations ou des hypothèses à ce stade.</a:t>
            </a:r>
          </a:p>
          <a:p>
            <a:pPr algn="just"/>
            <a:endParaRPr lang="fr-FR" sz="1500" dirty="0"/>
          </a:p>
          <a:p>
            <a:pPr algn="just"/>
            <a:r>
              <a:rPr lang="fr-FR" sz="1500" b="1" dirty="0"/>
              <a:t>L'objectif : comprendre où en est votre projet</a:t>
            </a:r>
          </a:p>
          <a:p>
            <a:pPr algn="just"/>
            <a:r>
              <a:rPr lang="fr-FR" sz="1500" dirty="0"/>
              <a:t>Ce document vise avant tout à permettre au jury délivrant le SNEE/D2E de :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fr-FR" sz="1500" dirty="0"/>
              <a:t>comprendre votre démarche de réflexion et d'exploration ; 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fr-FR" sz="1500" dirty="0"/>
              <a:t>identifier les travaux déjà réalisés ; 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fr-FR" sz="1500" dirty="0"/>
              <a:t>évaluer le niveau d'avancement de votre projet ; 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fr-FR" sz="1500" dirty="0"/>
              <a:t>repérer les sujets qui pourront être approfondis dans le cadre de l'accompagnement proposé par le SNEE/D2E. </a:t>
            </a:r>
          </a:p>
          <a:p>
            <a:pPr algn="just"/>
            <a:endParaRPr lang="fr-FR" sz="1500" dirty="0"/>
          </a:p>
          <a:p>
            <a:pPr algn="just"/>
            <a:r>
              <a:rPr lang="fr-FR" sz="1500" dirty="0"/>
              <a:t>L'accompagnement de Pépite Sorbonne Université a justement vocation à vous aider à consolider, préciser et valider ces différents éléments au fil du programme.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9601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B2A56"/>
                </a:solidFill>
                <a:latin typeface="Calibri" panose="020F0502020204030204" pitchFamily="34" charset="0"/>
                <a:ea typeface="Cambria" pitchFamily="34" charset="-122"/>
                <a:cs typeface="Calibri" panose="020F0502020204030204" pitchFamily="34" charset="0"/>
              </a:rPr>
              <a:t>Roadmap</a:t>
            </a: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 1"/>
          <p:cNvSpPr/>
          <p:nvPr/>
        </p:nvSpPr>
        <p:spPr>
          <a:xfrm>
            <a:off x="548640" y="1051560"/>
            <a:ext cx="10515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 que vous avez réalisé, et les prochaines étapes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548640" y="1691640"/>
            <a:ext cx="3611880" cy="4206240"/>
          </a:xfrm>
          <a:prstGeom prst="roundRect">
            <a:avLst>
              <a:gd name="adj" fmla="val 2025"/>
            </a:avLst>
          </a:prstGeom>
          <a:solidFill>
            <a:srgbClr val="F2F4F8"/>
          </a:solidFill>
          <a:ln/>
        </p:spPr>
      </p:sp>
      <p:sp>
        <p:nvSpPr>
          <p:cNvPr id="13" name="Shape 11"/>
          <p:cNvSpPr/>
          <p:nvPr/>
        </p:nvSpPr>
        <p:spPr>
          <a:xfrm>
            <a:off x="777240" y="1920240"/>
            <a:ext cx="548640" cy="548640"/>
          </a:xfrm>
          <a:prstGeom prst="ellipse">
            <a:avLst/>
          </a:prstGeom>
          <a:solidFill>
            <a:srgbClr val="1B2A56"/>
          </a:solidFill>
          <a:ln/>
        </p:spPr>
      </p:sp>
      <p:sp>
        <p:nvSpPr>
          <p:cNvPr id="14" name="Text 12"/>
          <p:cNvSpPr/>
          <p:nvPr/>
        </p:nvSpPr>
        <p:spPr>
          <a:xfrm>
            <a:off x="777240" y="192024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</a:t>
            </a:r>
            <a:endParaRPr lang="en-US" sz="2200" dirty="0"/>
          </a:p>
        </p:txBody>
      </p:sp>
      <p:sp>
        <p:nvSpPr>
          <p:cNvPr id="15" name="Text 13"/>
          <p:cNvSpPr/>
          <p:nvPr/>
        </p:nvSpPr>
        <p:spPr>
          <a:xfrm>
            <a:off x="777240" y="2651760"/>
            <a:ext cx="31546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700" b="1" dirty="0">
                <a:solidFill>
                  <a:srgbClr val="1B2A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Actions déjà </a:t>
            </a:r>
            <a:r>
              <a:rPr lang="en-US" sz="1700" b="1" dirty="0" err="1">
                <a:solidFill>
                  <a:srgbClr val="1B2A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réalisées</a:t>
            </a:r>
            <a:r>
              <a:rPr lang="en-US" sz="1700" b="1" dirty="0">
                <a:solidFill>
                  <a:srgbClr val="1B2A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700" dirty="0"/>
          </a:p>
        </p:txBody>
      </p:sp>
      <p:sp>
        <p:nvSpPr>
          <p:cNvPr id="16" name="Text 14"/>
          <p:cNvSpPr/>
          <p:nvPr/>
        </p:nvSpPr>
        <p:spPr>
          <a:xfrm>
            <a:off x="777240" y="3291840"/>
            <a:ext cx="315468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 err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Exemples</a:t>
            </a:r>
            <a:r>
              <a:rPr lang="en-US" sz="13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: </a:t>
            </a:r>
            <a:r>
              <a:rPr lang="en-US" sz="1300" i="1" dirty="0" err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Études</a:t>
            </a:r>
            <a:r>
              <a:rPr lang="en-US" sz="13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300" i="1" dirty="0" err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réalisées</a:t>
            </a:r>
            <a:r>
              <a:rPr lang="en-US" sz="13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premiers contacts </a:t>
            </a:r>
            <a:r>
              <a:rPr lang="en-US" sz="1300" i="1" dirty="0" err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</a:t>
            </a:r>
            <a:r>
              <a:rPr lang="en-US" sz="13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tests, constitution de l'équipe…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4480560" y="1691640"/>
            <a:ext cx="3611880" cy="4206240"/>
          </a:xfrm>
          <a:prstGeom prst="roundRect">
            <a:avLst>
              <a:gd name="adj" fmla="val 2025"/>
            </a:avLst>
          </a:prstGeom>
          <a:solidFill>
            <a:srgbClr val="F2F4F8"/>
          </a:solidFill>
          <a:ln/>
        </p:spPr>
      </p:sp>
      <p:sp>
        <p:nvSpPr>
          <p:cNvPr id="18" name="Shape 16"/>
          <p:cNvSpPr/>
          <p:nvPr/>
        </p:nvSpPr>
        <p:spPr>
          <a:xfrm>
            <a:off x="4709160" y="1920240"/>
            <a:ext cx="548640" cy="548640"/>
          </a:xfrm>
          <a:prstGeom prst="ellipse">
            <a:avLst/>
          </a:prstGeom>
          <a:solidFill>
            <a:srgbClr val="E2001A"/>
          </a:solidFill>
          <a:ln/>
        </p:spPr>
      </p:sp>
      <p:sp>
        <p:nvSpPr>
          <p:cNvPr id="19" name="Text 17"/>
          <p:cNvSpPr/>
          <p:nvPr/>
        </p:nvSpPr>
        <p:spPr>
          <a:xfrm>
            <a:off x="4709160" y="192024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</a:t>
            </a:r>
            <a:endParaRPr lang="en-US" sz="2200" dirty="0"/>
          </a:p>
        </p:txBody>
      </p:sp>
      <p:sp>
        <p:nvSpPr>
          <p:cNvPr id="20" name="Text 18"/>
          <p:cNvSpPr/>
          <p:nvPr/>
        </p:nvSpPr>
        <p:spPr>
          <a:xfrm>
            <a:off x="4709160" y="2651760"/>
            <a:ext cx="31546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700" b="1" dirty="0" err="1">
                <a:solidFill>
                  <a:srgbClr val="1B2A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Chantiers</a:t>
            </a:r>
            <a:r>
              <a:rPr lang="en-US" sz="1700" b="1" dirty="0">
                <a:solidFill>
                  <a:srgbClr val="1B2A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700" b="1" dirty="0" err="1">
                <a:solidFill>
                  <a:srgbClr val="1B2A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prioritaires</a:t>
            </a:r>
            <a:r>
              <a:rPr lang="en-US" sz="1700" b="1" dirty="0">
                <a:solidFill>
                  <a:srgbClr val="1B2A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de </a:t>
            </a:r>
            <a:r>
              <a:rPr lang="en-US" sz="1700" b="1" dirty="0" err="1">
                <a:solidFill>
                  <a:srgbClr val="1B2A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l'année</a:t>
            </a:r>
            <a:r>
              <a:rPr lang="en-US" sz="1700" b="1" dirty="0">
                <a:solidFill>
                  <a:srgbClr val="1B2A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700" dirty="0"/>
          </a:p>
        </p:txBody>
      </p:sp>
      <p:sp>
        <p:nvSpPr>
          <p:cNvPr id="21" name="Text 19"/>
          <p:cNvSpPr/>
          <p:nvPr/>
        </p:nvSpPr>
        <p:spPr>
          <a:xfrm>
            <a:off x="4709160" y="3291840"/>
            <a:ext cx="315468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300" i="1" dirty="0" err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Exemples</a:t>
            </a:r>
            <a:r>
              <a:rPr lang="en-US" sz="13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: </a:t>
            </a:r>
            <a:r>
              <a:rPr lang="en-US" sz="1300" i="1" dirty="0" err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Valider</a:t>
            </a:r>
            <a:r>
              <a:rPr lang="en-US" sz="13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le marché, construire le prototype, structurer le modèle économique…</a:t>
            </a:r>
            <a:endParaRPr lang="en-US" sz="1300" dirty="0"/>
          </a:p>
        </p:txBody>
      </p:sp>
      <p:sp>
        <p:nvSpPr>
          <p:cNvPr id="22" name="Shape 20"/>
          <p:cNvSpPr/>
          <p:nvPr/>
        </p:nvSpPr>
        <p:spPr>
          <a:xfrm>
            <a:off x="8412480" y="1691640"/>
            <a:ext cx="3611880" cy="4206240"/>
          </a:xfrm>
          <a:prstGeom prst="roundRect">
            <a:avLst>
              <a:gd name="adj" fmla="val 2025"/>
            </a:avLst>
          </a:prstGeom>
          <a:solidFill>
            <a:srgbClr val="F2F4F8"/>
          </a:solidFill>
          <a:ln/>
        </p:spPr>
      </p:sp>
      <p:sp>
        <p:nvSpPr>
          <p:cNvPr id="23" name="Shape 21"/>
          <p:cNvSpPr/>
          <p:nvPr/>
        </p:nvSpPr>
        <p:spPr>
          <a:xfrm>
            <a:off x="8641080" y="1920240"/>
            <a:ext cx="548640" cy="548640"/>
          </a:xfrm>
          <a:prstGeom prst="ellipse">
            <a:avLst/>
          </a:prstGeom>
          <a:solidFill>
            <a:srgbClr val="1B2A56"/>
          </a:solidFill>
          <a:ln/>
        </p:spPr>
      </p:sp>
      <p:sp>
        <p:nvSpPr>
          <p:cNvPr id="24" name="Text 22"/>
          <p:cNvSpPr/>
          <p:nvPr/>
        </p:nvSpPr>
        <p:spPr>
          <a:xfrm>
            <a:off x="8641080" y="192024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</a:t>
            </a:r>
            <a:endParaRPr lang="en-US" sz="2200" dirty="0"/>
          </a:p>
        </p:txBody>
      </p:sp>
      <p:sp>
        <p:nvSpPr>
          <p:cNvPr id="25" name="Text 23"/>
          <p:cNvSpPr/>
          <p:nvPr/>
        </p:nvSpPr>
        <p:spPr>
          <a:xfrm>
            <a:off x="8641080" y="2651760"/>
            <a:ext cx="31546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B2A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Perspectives</a:t>
            </a:r>
            <a:endParaRPr lang="en-US" sz="1700" dirty="0"/>
          </a:p>
        </p:txBody>
      </p:sp>
      <p:sp>
        <p:nvSpPr>
          <p:cNvPr id="26" name="Text 24"/>
          <p:cNvSpPr/>
          <p:nvPr/>
        </p:nvSpPr>
        <p:spPr>
          <a:xfrm>
            <a:off x="8641080" y="3291840"/>
            <a:ext cx="315468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300" i="1" dirty="0" err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Exemples</a:t>
            </a:r>
            <a:r>
              <a:rPr lang="en-US" sz="13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: lancement, premiers clients, levée de fonds, </a:t>
            </a:r>
            <a:r>
              <a:rPr lang="en-US" sz="1300" i="1" dirty="0" err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recrutement</a:t>
            </a:r>
            <a:r>
              <a:rPr lang="en-US" sz="13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integration </a:t>
            </a:r>
            <a:r>
              <a:rPr lang="en-US" sz="1300" i="1" dirty="0" err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incubateur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11274552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900" dirty="0"/>
          </a:p>
        </p:txBody>
      </p:sp>
      <p:pic>
        <p:nvPicPr>
          <p:cNvPr id="29" name="Image 2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4874" y="365760"/>
            <a:ext cx="1766878" cy="993869"/>
          </a:xfrm>
          <a:prstGeom prst="rect">
            <a:avLst/>
          </a:prstGeom>
        </p:spPr>
      </p:pic>
      <p:pic>
        <p:nvPicPr>
          <p:cNvPr id="30" name="Image 2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3091" y="365760"/>
            <a:ext cx="1628181" cy="993869"/>
          </a:xfrm>
          <a:prstGeom prst="rect">
            <a:avLst/>
          </a:prstGeom>
        </p:spPr>
      </p:pic>
      <p:sp>
        <p:nvSpPr>
          <p:cNvPr id="31" name="Text 18"/>
          <p:cNvSpPr/>
          <p:nvPr/>
        </p:nvSpPr>
        <p:spPr>
          <a:xfrm>
            <a:off x="548640" y="644652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Pépite Sorbonne Université  ·  SNEE/D2E — Dossier de candidature</a:t>
            </a:r>
            <a:endParaRPr lang="en-US" sz="900" dirty="0"/>
          </a:p>
        </p:txBody>
      </p:sp>
      <p:cxnSp>
        <p:nvCxnSpPr>
          <p:cNvPr id="32" name="Connecteur droit 31"/>
          <p:cNvCxnSpPr/>
          <p:nvPr/>
        </p:nvCxnSpPr>
        <p:spPr>
          <a:xfrm>
            <a:off x="548640" y="1097280"/>
            <a:ext cx="7040880" cy="0"/>
          </a:xfrm>
          <a:prstGeom prst="line">
            <a:avLst/>
          </a:prstGeom>
          <a:ln w="19050">
            <a:solidFill>
              <a:srgbClr val="E2001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9601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fr-FR" sz="2800" b="1" dirty="0">
                <a:solidFill>
                  <a:srgbClr val="1B2A56"/>
                </a:solidFill>
                <a:latin typeface="Calibri" panose="020F0502020204030204" pitchFamily="34" charset="0"/>
                <a:ea typeface="Cambria" pitchFamily="34" charset="-122"/>
                <a:cs typeface="Calibri" panose="020F0502020204030204" pitchFamily="34" charset="0"/>
              </a:rPr>
              <a:t>Apports de Pépite Sorbonne Université</a:t>
            </a: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 1"/>
          <p:cNvSpPr/>
          <p:nvPr/>
        </p:nvSpPr>
        <p:spPr>
          <a:xfrm>
            <a:off x="548640" y="1051560"/>
            <a:ext cx="10515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fr-FR" sz="14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 quoi Pépite Sorbonne Université peut vous aider dans votre projet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548640" y="1691640"/>
            <a:ext cx="11091672" cy="4572000"/>
          </a:xfrm>
          <a:prstGeom prst="roundRect">
            <a:avLst>
              <a:gd name="adj" fmla="val 1600"/>
            </a:avLst>
          </a:prstGeom>
          <a:solidFill>
            <a:srgbClr val="F2F4F8"/>
          </a:solidFill>
          <a:ln/>
        </p:spPr>
      </p:sp>
      <p:sp>
        <p:nvSpPr>
          <p:cNvPr id="9" name="Text 7"/>
          <p:cNvSpPr/>
          <p:nvPr/>
        </p:nvSpPr>
        <p:spPr>
          <a:xfrm>
            <a:off x="777240" y="1874520"/>
            <a:ext cx="1063447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E200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À mentionner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777240" y="2377440"/>
            <a:ext cx="10634472" cy="3749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600"/>
              </a:spcAft>
              <a:buSzPct val="100000"/>
              <a:buChar char="▸"/>
            </a:pPr>
            <a:r>
              <a:rPr lang="fr-FR" sz="1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Qu’avez-vous retenu de Pépite Sorbonne Université et de ses actions (SNEE)</a:t>
            </a:r>
          </a:p>
          <a:p>
            <a:pPr marL="342900" indent="-342900">
              <a:spcAft>
                <a:spcPts val="600"/>
              </a:spcAft>
              <a:buSzPct val="100000"/>
              <a:buChar char="▸"/>
            </a:pPr>
            <a:r>
              <a:rPr lang="fr-FR" sz="1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Explicitez comment cet accompagnement pourra vous aider à avancer</a:t>
            </a:r>
          </a:p>
          <a:p>
            <a:pPr marL="342900" indent="-342900">
              <a:spcAft>
                <a:spcPts val="600"/>
              </a:spcAft>
              <a:buSzPct val="100000"/>
              <a:buChar char="▸"/>
            </a:pPr>
            <a:r>
              <a:rPr lang="fr-FR" sz="1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Indiquez des besoins précis de votre projet  (étude de marché, gestion de projet, prototypage, financement…)</a:t>
            </a:r>
          </a:p>
          <a:p>
            <a:pPr>
              <a:spcAft>
                <a:spcPts val="600"/>
              </a:spcAft>
              <a:buSzPct val="100000"/>
            </a:pP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11274552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</a:t>
            </a:r>
            <a:endParaRPr lang="en-US" sz="900" dirty="0"/>
          </a:p>
        </p:txBody>
      </p:sp>
      <p:pic>
        <p:nvPicPr>
          <p:cNvPr id="13" name="Imag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4874" y="365760"/>
            <a:ext cx="1766878" cy="993869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3091" y="365760"/>
            <a:ext cx="1628181" cy="993869"/>
          </a:xfrm>
          <a:prstGeom prst="rect">
            <a:avLst/>
          </a:prstGeom>
        </p:spPr>
      </p:pic>
      <p:sp>
        <p:nvSpPr>
          <p:cNvPr id="15" name="Text 18"/>
          <p:cNvSpPr/>
          <p:nvPr/>
        </p:nvSpPr>
        <p:spPr>
          <a:xfrm>
            <a:off x="548640" y="644652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Pépite Sorbonne Université  ·  SNEE — Dossier de candidature</a:t>
            </a:r>
            <a:endParaRPr lang="en-US" sz="900" dirty="0"/>
          </a:p>
        </p:txBody>
      </p:sp>
      <p:cxnSp>
        <p:nvCxnSpPr>
          <p:cNvPr id="16" name="Connecteur droit 15"/>
          <p:cNvCxnSpPr/>
          <p:nvPr/>
        </p:nvCxnSpPr>
        <p:spPr>
          <a:xfrm>
            <a:off x="548640" y="1097280"/>
            <a:ext cx="7040880" cy="0"/>
          </a:xfrm>
          <a:prstGeom prst="line">
            <a:avLst/>
          </a:prstGeom>
          <a:ln w="19050">
            <a:solidFill>
              <a:srgbClr val="E2001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55374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1B2A5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548640" y="914400"/>
            <a:ext cx="8229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Conclusion</a:t>
            </a:r>
            <a:endParaRPr lang="en-US" sz="3800" dirty="0"/>
          </a:p>
        </p:txBody>
      </p:sp>
      <p:sp>
        <p:nvSpPr>
          <p:cNvPr id="4" name="Text 2"/>
          <p:cNvSpPr/>
          <p:nvPr/>
        </p:nvSpPr>
        <p:spPr>
          <a:xfrm>
            <a:off x="548640" y="2194560"/>
            <a:ext cx="10515600" cy="320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1800"/>
              </a:spcAft>
              <a:buSzPct val="100000"/>
              <a:buChar char="▸"/>
            </a:pPr>
            <a:r>
              <a:rPr lang="en-US" sz="1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Rappelez en une phrase votre vision et l'ambition de votre projet</a:t>
            </a:r>
            <a:endParaRPr lang="en-US" sz="1800" dirty="0"/>
          </a:p>
          <a:p>
            <a:pPr marL="342900" indent="-342900">
              <a:spcAft>
                <a:spcPts val="1800"/>
              </a:spcAft>
              <a:buSzPct val="100000"/>
              <a:buChar char="▸"/>
            </a:pPr>
            <a:r>
              <a:rPr lang="en-US" sz="1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Synthétisez ce que le </a:t>
            </a:r>
            <a:r>
              <a:rPr lang="en-US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SNEE</a:t>
            </a:r>
            <a:r>
              <a:rPr lang="en-US" sz="1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vous apportera pour passer à l'étape suivante</a:t>
            </a:r>
            <a:endParaRPr lang="en-US" sz="1800" dirty="0"/>
          </a:p>
          <a:p>
            <a:pPr marL="342900" indent="-342900">
              <a:spcAft>
                <a:spcPts val="1800"/>
              </a:spcAft>
              <a:buSzPct val="100000"/>
              <a:buChar char="▸"/>
            </a:pPr>
            <a:r>
              <a:rPr lang="en-US" sz="1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Terminez sur une note motivante : pourquoi ce projet, pourquoi maintenant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8961120" y="2984500"/>
            <a:ext cx="2743200" cy="1536700"/>
          </a:xfrm>
          <a:prstGeom prst="roundRect">
            <a:avLst>
              <a:gd name="adj" fmla="val 2667"/>
            </a:avLst>
          </a:prstGeom>
          <a:solidFill>
            <a:srgbClr val="E2001A"/>
          </a:solidFill>
          <a:ln/>
        </p:spPr>
      </p:sp>
      <p:sp>
        <p:nvSpPr>
          <p:cNvPr id="6" name="Text 4"/>
          <p:cNvSpPr/>
          <p:nvPr/>
        </p:nvSpPr>
        <p:spPr>
          <a:xfrm>
            <a:off x="8961120" y="1417320"/>
            <a:ext cx="2743200" cy="45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Merci !</a:t>
            </a:r>
            <a:endParaRPr lang="en-US" sz="3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6"/>
          <p:cNvSpPr/>
          <p:nvPr/>
        </p:nvSpPr>
        <p:spPr>
          <a:xfrm>
            <a:off x="640080" y="64008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300" dirty="0">
                <a:solidFill>
                  <a:srgbClr val="E200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DOSSIER DE CANDIDATURE — SNEE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594360" y="1097280"/>
            <a:ext cx="64008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000" b="1" dirty="0">
                <a:solidFill>
                  <a:srgbClr val="1B2A56"/>
                </a:solidFill>
                <a:ea typeface="Cambria" pitchFamily="34" charset="-122"/>
                <a:cs typeface="Cambria" pitchFamily="34" charset="-120"/>
              </a:rPr>
              <a:t>Nom du projet</a:t>
            </a:r>
            <a:endParaRPr lang="en-US" sz="6000" dirty="0"/>
          </a:p>
        </p:txBody>
      </p:sp>
      <p:sp>
        <p:nvSpPr>
          <p:cNvPr id="10" name="Text 8"/>
          <p:cNvSpPr/>
          <p:nvPr/>
        </p:nvSpPr>
        <p:spPr>
          <a:xfrm>
            <a:off x="640080" y="2377440"/>
            <a:ext cx="60350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</a:t>
            </a:r>
            <a:r>
              <a:rPr lang="en-US" sz="18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hrase d'accroche du projet en une ligne</a:t>
            </a:r>
            <a:endParaRPr lang="en-US" sz="1800" dirty="0"/>
          </a:p>
        </p:txBody>
      </p:sp>
      <p:sp>
        <p:nvSpPr>
          <p:cNvPr id="11" name="Shape 9"/>
          <p:cNvSpPr/>
          <p:nvPr/>
        </p:nvSpPr>
        <p:spPr>
          <a:xfrm>
            <a:off x="640080" y="3200400"/>
            <a:ext cx="5943600" cy="1737360"/>
          </a:xfrm>
          <a:prstGeom prst="roundRect">
            <a:avLst>
              <a:gd name="adj" fmla="val 4211"/>
            </a:avLst>
          </a:prstGeom>
          <a:solidFill>
            <a:srgbClr val="F2F4F8"/>
          </a:solidFill>
          <a:ln/>
        </p:spPr>
      </p:sp>
      <p:sp>
        <p:nvSpPr>
          <p:cNvPr id="12" name="Text 10"/>
          <p:cNvSpPr/>
          <p:nvPr/>
        </p:nvSpPr>
        <p:spPr>
          <a:xfrm>
            <a:off x="914400" y="3429000"/>
            <a:ext cx="5486400" cy="1508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B2A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Nom Prénom
</a:t>
            </a:r>
            <a:endParaRPr lang="en-US" sz="1800" dirty="0"/>
          </a:p>
          <a:p>
            <a:pPr marL="0" indent="0">
              <a:buNone/>
            </a:pPr>
            <a:r>
              <a:rPr lang="en-US" sz="1400" dirty="0" err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Établissement</a:t>
            </a:r>
            <a:r>
              <a:rPr lang="en-US" sz="14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et </a:t>
            </a:r>
            <a:r>
              <a:rPr lang="en-US" sz="1400" dirty="0" err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Diplôme</a:t>
            </a:r>
            <a:r>
              <a:rPr lang="en-US" sz="14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400" dirty="0" err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suivi</a:t>
            </a:r>
            <a:r>
              <a:rPr lang="en-US" sz="14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sur </a:t>
            </a:r>
            <a:r>
              <a:rPr lang="en-US" sz="1400" dirty="0" err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l’année</a:t>
            </a:r>
            <a:r>
              <a:rPr lang="en-US" sz="14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400" dirty="0" err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universitaire</a:t>
            </a:r>
            <a:r>
              <a:rPr lang="en-US" sz="14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2026/2027
</a:t>
            </a:r>
            <a:endParaRPr lang="en-US" sz="1800" dirty="0"/>
          </a:p>
          <a:p>
            <a:pPr marL="0" indent="0">
              <a:buNone/>
            </a:pPr>
            <a:r>
              <a:rPr lang="en-US" sz="1400" b="1" i="1" dirty="0" err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</a:t>
            </a:r>
            <a:endParaRPr lang="en-US" sz="1400" b="1" i="1" dirty="0">
              <a:solidFill>
                <a:srgbClr val="6B7280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>
              <a:buNone/>
            </a:pPr>
            <a:endParaRPr lang="en-US" sz="1400" dirty="0">
              <a:solidFill>
                <a:srgbClr val="6B7280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>
              <a:buNone/>
            </a:pPr>
            <a:r>
              <a:rPr lang="en-US" sz="14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Situation </a:t>
            </a:r>
            <a:r>
              <a:rPr lang="en-US" sz="1400" dirty="0" err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actuelle</a:t>
            </a:r>
            <a:r>
              <a:rPr lang="en-US" sz="14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: </a:t>
            </a:r>
            <a:r>
              <a:rPr lang="en-US" sz="1400" dirty="0" err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</a:t>
            </a:r>
            <a:r>
              <a:rPr lang="en-US" sz="14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poste, </a:t>
            </a:r>
            <a:r>
              <a:rPr lang="en-US" sz="1400" dirty="0" err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</a:t>
            </a:r>
            <a:r>
              <a:rPr lang="en-US" sz="14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recherche </a:t>
            </a:r>
            <a:r>
              <a:rPr lang="en-US" sz="1400" dirty="0" err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d’emploi</a:t>
            </a:r>
            <a:endParaRPr lang="en-US" sz="1800" dirty="0"/>
          </a:p>
        </p:txBody>
      </p:sp>
      <p:sp>
        <p:nvSpPr>
          <p:cNvPr id="13" name="Shape 11"/>
          <p:cNvSpPr/>
          <p:nvPr/>
        </p:nvSpPr>
        <p:spPr>
          <a:xfrm>
            <a:off x="0" y="6035040"/>
            <a:ext cx="12188952" cy="822960"/>
          </a:xfrm>
          <a:prstGeom prst="rect">
            <a:avLst/>
          </a:prstGeom>
          <a:solidFill>
            <a:srgbClr val="1B2A56"/>
          </a:solidFill>
          <a:ln/>
        </p:spPr>
      </p:sp>
      <p:sp>
        <p:nvSpPr>
          <p:cNvPr id="14" name="Text 12"/>
          <p:cNvSpPr/>
          <p:nvPr/>
        </p:nvSpPr>
        <p:spPr>
          <a:xfrm>
            <a:off x="548640" y="6035040"/>
            <a:ext cx="73152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Candidature SNEE — Pépite Sorbonne Université</a:t>
            </a:r>
            <a:endParaRPr lang="en-US" sz="1600" dirty="0"/>
          </a:p>
        </p:txBody>
      </p:sp>
      <p:pic>
        <p:nvPicPr>
          <p:cNvPr id="18" name="Image 1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4609" y="194851"/>
            <a:ext cx="1766878" cy="993869"/>
          </a:xfrm>
          <a:prstGeom prst="rect">
            <a:avLst/>
          </a:prstGeom>
        </p:spPr>
      </p:pic>
      <p:pic>
        <p:nvPicPr>
          <p:cNvPr id="19" name="Image 1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3108" y="194851"/>
            <a:ext cx="1628181" cy="993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11294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9601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B2A56"/>
                </a:solidFill>
                <a:latin typeface="Calibri" panose="020F0502020204030204" pitchFamily="34" charset="0"/>
                <a:ea typeface="Cambria" pitchFamily="34" charset="-122"/>
                <a:cs typeface="Calibri" panose="020F0502020204030204" pitchFamily="34" charset="0"/>
              </a:rPr>
              <a:t>Présentation de l'équipe</a:t>
            </a:r>
            <a:endParaRPr lang="en-U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Shape 3"/>
          <p:cNvSpPr/>
          <p:nvPr/>
        </p:nvSpPr>
        <p:spPr>
          <a:xfrm>
            <a:off x="548640" y="1691640"/>
            <a:ext cx="3383280" cy="4206240"/>
          </a:xfrm>
          <a:prstGeom prst="roundRect">
            <a:avLst>
              <a:gd name="adj" fmla="val 2162"/>
            </a:avLst>
          </a:prstGeom>
          <a:solidFill>
            <a:srgbClr val="F2F4F8"/>
          </a:solidFill>
          <a:ln/>
        </p:spPr>
      </p:sp>
      <p:sp>
        <p:nvSpPr>
          <p:cNvPr id="6" name="Shape 4"/>
          <p:cNvSpPr/>
          <p:nvPr/>
        </p:nvSpPr>
        <p:spPr>
          <a:xfrm>
            <a:off x="1554480" y="1965960"/>
            <a:ext cx="1371600" cy="1371600"/>
          </a:xfrm>
          <a:prstGeom prst="ellipse">
            <a:avLst/>
          </a:prstGeom>
          <a:solidFill>
            <a:srgbClr val="E7EAF2"/>
          </a:solidFill>
          <a:ln/>
        </p:spPr>
      </p:sp>
      <p:sp>
        <p:nvSpPr>
          <p:cNvPr id="7" name="Text 5"/>
          <p:cNvSpPr/>
          <p:nvPr/>
        </p:nvSpPr>
        <p:spPr>
          <a:xfrm>
            <a:off x="1554480" y="1965960"/>
            <a:ext cx="1371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B2A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PHOTO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777240" y="3520440"/>
            <a:ext cx="2926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B2A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Nom Prénom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777240" y="3886200"/>
            <a:ext cx="2926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i="1" dirty="0">
                <a:solidFill>
                  <a:srgbClr val="E200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Fonction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868680" y="4297680"/>
            <a:ext cx="27432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Parcours et compétences clés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206240" y="1691640"/>
            <a:ext cx="3383280" cy="4206240"/>
          </a:xfrm>
          <a:prstGeom prst="roundRect">
            <a:avLst>
              <a:gd name="adj" fmla="val 2162"/>
            </a:avLst>
          </a:prstGeom>
          <a:solidFill>
            <a:srgbClr val="F2F4F8"/>
          </a:solidFill>
          <a:ln/>
        </p:spPr>
      </p:sp>
      <p:sp>
        <p:nvSpPr>
          <p:cNvPr id="12" name="Shape 10"/>
          <p:cNvSpPr/>
          <p:nvPr/>
        </p:nvSpPr>
        <p:spPr>
          <a:xfrm>
            <a:off x="5212080" y="1965960"/>
            <a:ext cx="1371600" cy="1371600"/>
          </a:xfrm>
          <a:prstGeom prst="ellipse">
            <a:avLst/>
          </a:prstGeom>
          <a:solidFill>
            <a:srgbClr val="E7EAF2"/>
          </a:solidFill>
          <a:ln/>
        </p:spPr>
      </p:sp>
      <p:sp>
        <p:nvSpPr>
          <p:cNvPr id="13" name="Text 11"/>
          <p:cNvSpPr/>
          <p:nvPr/>
        </p:nvSpPr>
        <p:spPr>
          <a:xfrm>
            <a:off x="5212080" y="1965960"/>
            <a:ext cx="1371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B2A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PHOTO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4434840" y="3520440"/>
            <a:ext cx="2926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B2A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Nom Prénom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4434840" y="3886200"/>
            <a:ext cx="2926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i="1" dirty="0">
                <a:solidFill>
                  <a:srgbClr val="E200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Fonction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4526280" y="4297680"/>
            <a:ext cx="27432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Parcours et compétences clés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8138160" y="1691640"/>
            <a:ext cx="3474720" cy="4206240"/>
          </a:xfrm>
          <a:prstGeom prst="roundRect">
            <a:avLst>
              <a:gd name="adj" fmla="val 2105"/>
            </a:avLst>
          </a:prstGeom>
          <a:solidFill>
            <a:srgbClr val="F2F4F8"/>
          </a:solidFill>
          <a:ln/>
        </p:spPr>
      </p:sp>
      <p:sp>
        <p:nvSpPr>
          <p:cNvPr id="18" name="Text 16"/>
          <p:cNvSpPr/>
          <p:nvPr/>
        </p:nvSpPr>
        <p:spPr>
          <a:xfrm>
            <a:off x="8366760" y="1874520"/>
            <a:ext cx="3017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E200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Vous = la bonne équipe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8366760" y="2377440"/>
            <a:ext cx="3017520" cy="3383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600"/>
              </a:spcAft>
              <a:buSzPct val="100000"/>
              <a:buChar char="▸"/>
            </a:pPr>
            <a:r>
              <a:rPr lang="en-US" sz="1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Pourquoi êtes-vous les bonnes personnes pour porter ce projet ?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▸"/>
            </a:pPr>
            <a:r>
              <a:rPr lang="en-US" sz="1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Mettez en valeur la complémentarité de vos compétences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▸"/>
            </a:pPr>
            <a:r>
              <a:rPr lang="en-US" sz="1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Précisez le périmètre de responsabilité de chacun(e)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11274552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cs typeface="Calibri" pitchFamily="34" charset="-120"/>
              </a:rPr>
              <a:t>2</a:t>
            </a:r>
            <a:endParaRPr lang="en-US" sz="900" dirty="0"/>
          </a:p>
        </p:txBody>
      </p:sp>
      <p:pic>
        <p:nvPicPr>
          <p:cNvPr id="24" name="Image 2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4874" y="365760"/>
            <a:ext cx="1766878" cy="993869"/>
          </a:xfrm>
          <a:prstGeom prst="rect">
            <a:avLst/>
          </a:prstGeom>
        </p:spPr>
      </p:pic>
      <p:pic>
        <p:nvPicPr>
          <p:cNvPr id="25" name="Image 2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3091" y="365760"/>
            <a:ext cx="1628181" cy="993869"/>
          </a:xfrm>
          <a:prstGeom prst="rect">
            <a:avLst/>
          </a:prstGeom>
        </p:spPr>
      </p:pic>
      <p:sp>
        <p:nvSpPr>
          <p:cNvPr id="26" name="Text 18"/>
          <p:cNvSpPr/>
          <p:nvPr/>
        </p:nvSpPr>
        <p:spPr>
          <a:xfrm>
            <a:off x="548640" y="644652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Pépite Sorbonne Université  ·  SNEE — Dossier de candidature</a:t>
            </a:r>
            <a:endParaRPr lang="en-US" sz="900" dirty="0"/>
          </a:p>
        </p:txBody>
      </p:sp>
      <p:cxnSp>
        <p:nvCxnSpPr>
          <p:cNvPr id="30" name="Connecteur droit 29"/>
          <p:cNvCxnSpPr/>
          <p:nvPr/>
        </p:nvCxnSpPr>
        <p:spPr>
          <a:xfrm>
            <a:off x="548640" y="1097280"/>
            <a:ext cx="7040880" cy="0"/>
          </a:xfrm>
          <a:prstGeom prst="line">
            <a:avLst/>
          </a:prstGeom>
          <a:ln w="19050">
            <a:solidFill>
              <a:srgbClr val="E2001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9601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B2A56"/>
                </a:solidFill>
                <a:ea typeface="Cambria" pitchFamily="34" charset="-122"/>
                <a:cs typeface="Cambria" pitchFamily="34" charset="-120"/>
              </a:rPr>
              <a:t>D'où vient l'idée du projet ?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548640" y="1051560"/>
            <a:ext cx="10515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Storytelling — la problématique identifiée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548640" y="1691640"/>
            <a:ext cx="6766560" cy="4572000"/>
          </a:xfrm>
          <a:prstGeom prst="roundRect">
            <a:avLst>
              <a:gd name="adj" fmla="val 1600"/>
            </a:avLst>
          </a:prstGeom>
          <a:solidFill>
            <a:srgbClr val="F2F4F8"/>
          </a:solidFill>
          <a:ln/>
        </p:spPr>
      </p:sp>
      <p:sp>
        <p:nvSpPr>
          <p:cNvPr id="9" name="Text 7"/>
          <p:cNvSpPr/>
          <p:nvPr/>
        </p:nvSpPr>
        <p:spPr>
          <a:xfrm>
            <a:off x="777240" y="1874520"/>
            <a:ext cx="6309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E200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Votre histoire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777240" y="2377440"/>
            <a:ext cx="6309360" cy="3749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600"/>
              </a:spcAft>
              <a:buSzPct val="100000"/>
              <a:buChar char="▸"/>
            </a:pPr>
            <a:r>
              <a:rPr lang="en-US" sz="1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Définissez la problématique (besoin insatisfait) que vous tentez de résoudre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▸"/>
            </a:pPr>
            <a:r>
              <a:rPr lang="en-US" sz="1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Présentez 2 à 3 sous-problèmes concrets vécus par </a:t>
            </a:r>
            <a:r>
              <a:rPr lang="en-US" sz="1300" dirty="0" err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vos</a:t>
            </a:r>
            <a:r>
              <a:rPr lang="en-US" sz="1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300" dirty="0" err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utilisateurs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7498080" y="1691640"/>
            <a:ext cx="4114800" cy="4572000"/>
          </a:xfrm>
          <a:prstGeom prst="roundRect">
            <a:avLst>
              <a:gd name="adj" fmla="val 1778"/>
            </a:avLst>
          </a:prstGeom>
          <a:solidFill>
            <a:srgbClr val="E7EAF2"/>
          </a:solidFill>
          <a:ln/>
        </p:spPr>
      </p:sp>
      <p:sp>
        <p:nvSpPr>
          <p:cNvPr id="12" name="Text 10"/>
          <p:cNvSpPr/>
          <p:nvPr/>
        </p:nvSpPr>
        <p:spPr>
          <a:xfrm>
            <a:off x="7498080" y="1691640"/>
            <a:ext cx="4114800" cy="45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i="1" dirty="0">
                <a:solidFill>
                  <a:srgbClr val="1B2A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Élément visuel</a:t>
            </a:r>
            <a:endParaRPr lang="en-US" sz="1400" dirty="0"/>
          </a:p>
          <a:p>
            <a:pPr marL="0" indent="0" algn="ctr">
              <a:buNone/>
            </a:pPr>
            <a:r>
              <a:rPr lang="en-US" sz="1400" b="1" i="1" dirty="0">
                <a:solidFill>
                  <a:srgbClr val="1B2A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(photo, schéma, chiffre clé)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11274552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900" dirty="0"/>
          </a:p>
        </p:txBody>
      </p:sp>
      <p:pic>
        <p:nvPicPr>
          <p:cNvPr id="17" name="Image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4874" y="365760"/>
            <a:ext cx="1766878" cy="993869"/>
          </a:xfrm>
          <a:prstGeom prst="rect">
            <a:avLst/>
          </a:prstGeom>
        </p:spPr>
      </p:pic>
      <p:pic>
        <p:nvPicPr>
          <p:cNvPr id="18" name="Image 1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3091" y="365760"/>
            <a:ext cx="1628181" cy="993869"/>
          </a:xfrm>
          <a:prstGeom prst="rect">
            <a:avLst/>
          </a:prstGeom>
        </p:spPr>
      </p:pic>
      <p:sp>
        <p:nvSpPr>
          <p:cNvPr id="19" name="Text 18"/>
          <p:cNvSpPr/>
          <p:nvPr/>
        </p:nvSpPr>
        <p:spPr>
          <a:xfrm>
            <a:off x="548640" y="644652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Pépite Sorbonne Université  ·  SNEE — Dossier de candidature</a:t>
            </a:r>
            <a:endParaRPr lang="en-US" sz="900" dirty="0"/>
          </a:p>
        </p:txBody>
      </p:sp>
      <p:cxnSp>
        <p:nvCxnSpPr>
          <p:cNvPr id="20" name="Connecteur droit 19"/>
          <p:cNvCxnSpPr/>
          <p:nvPr/>
        </p:nvCxnSpPr>
        <p:spPr>
          <a:xfrm>
            <a:off x="548640" y="1097280"/>
            <a:ext cx="7040880" cy="0"/>
          </a:xfrm>
          <a:prstGeom prst="line">
            <a:avLst/>
          </a:prstGeom>
          <a:ln w="19050">
            <a:solidFill>
              <a:srgbClr val="E2001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9601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B2A56"/>
                </a:solidFill>
                <a:ea typeface="Cambria" pitchFamily="34" charset="-122"/>
                <a:cs typeface="Cambria" pitchFamily="34" charset="-120"/>
              </a:rPr>
              <a:t>Présentation de l'offre et du concept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548640" y="1051560"/>
            <a:ext cx="10515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Comment résolvez-vous le problème que vous venez de présenter ?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548640" y="1691640"/>
            <a:ext cx="6766560" cy="4572000"/>
          </a:xfrm>
          <a:prstGeom prst="roundRect">
            <a:avLst>
              <a:gd name="adj" fmla="val 1600"/>
            </a:avLst>
          </a:prstGeom>
          <a:solidFill>
            <a:srgbClr val="F2F4F8"/>
          </a:solidFill>
          <a:ln/>
        </p:spPr>
      </p:sp>
      <p:sp>
        <p:nvSpPr>
          <p:cNvPr id="9" name="Text 7"/>
          <p:cNvSpPr/>
          <p:nvPr/>
        </p:nvSpPr>
        <p:spPr>
          <a:xfrm>
            <a:off x="777240" y="1874520"/>
            <a:ext cx="6309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E200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Votre solution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777240" y="2377440"/>
            <a:ext cx="6309360" cy="3749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600"/>
              </a:spcAft>
              <a:buSzPct val="100000"/>
              <a:buChar char="▸"/>
            </a:pPr>
            <a:r>
              <a:rPr lang="en-US" sz="1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Présentez votre proposition de valeur en 2 ou 3 points clairs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▸"/>
            </a:pPr>
            <a:r>
              <a:rPr lang="en-US" sz="1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Expliquez en quoi votre solution répond directement aux sous-</a:t>
            </a:r>
            <a:r>
              <a:rPr lang="en-US" sz="1300" dirty="0" err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problèmes</a:t>
            </a:r>
            <a:r>
              <a:rPr lang="en-US" sz="1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identifies</a:t>
            </a:r>
          </a:p>
          <a:p>
            <a:pPr marL="342900" indent="-342900">
              <a:spcAft>
                <a:spcPts val="600"/>
              </a:spcAft>
              <a:buSzPct val="100000"/>
              <a:buFontTx/>
              <a:buChar char="▸"/>
            </a:pPr>
            <a:r>
              <a:rPr lang="en-US" sz="1300" dirty="0" err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Précisez</a:t>
            </a:r>
            <a:r>
              <a:rPr lang="en-US" sz="1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300" dirty="0" err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l'état</a:t>
            </a:r>
            <a:r>
              <a:rPr lang="en-US" sz="1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300" dirty="0" err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d'avancement</a:t>
            </a:r>
            <a:r>
              <a:rPr lang="en-US" sz="1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300" dirty="0" err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actuel</a:t>
            </a:r>
            <a:r>
              <a:rPr lang="en-US" sz="1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: idée, premiers tests, prototype, premiers clients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▸"/>
            </a:pPr>
            <a:r>
              <a:rPr lang="en-US" sz="1300" dirty="0" err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Restez</a:t>
            </a:r>
            <a:r>
              <a:rPr lang="en-US" sz="1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simple : une idée forte, facile à retenir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7498080" y="1691640"/>
            <a:ext cx="4114800" cy="4572000"/>
          </a:xfrm>
          <a:prstGeom prst="roundRect">
            <a:avLst>
              <a:gd name="adj" fmla="val 1778"/>
            </a:avLst>
          </a:prstGeom>
          <a:solidFill>
            <a:srgbClr val="E7EAF2"/>
          </a:solidFill>
          <a:ln/>
        </p:spPr>
      </p:sp>
      <p:sp>
        <p:nvSpPr>
          <p:cNvPr id="12" name="Text 10"/>
          <p:cNvSpPr/>
          <p:nvPr/>
        </p:nvSpPr>
        <p:spPr>
          <a:xfrm>
            <a:off x="7498080" y="1691640"/>
            <a:ext cx="4114800" cy="45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i="1" dirty="0">
                <a:solidFill>
                  <a:srgbClr val="1B2A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Illustration</a:t>
            </a:r>
            <a:endParaRPr lang="en-US" sz="1400" dirty="0"/>
          </a:p>
          <a:p>
            <a:pPr marL="0" indent="0" algn="ctr">
              <a:buNone/>
            </a:pPr>
            <a:r>
              <a:rPr lang="en-US" sz="1400" b="1" i="1" dirty="0">
                <a:solidFill>
                  <a:srgbClr val="1B2A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la solution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11274552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900" dirty="0"/>
          </a:p>
        </p:txBody>
      </p:sp>
      <p:pic>
        <p:nvPicPr>
          <p:cNvPr id="17" name="Image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4874" y="365760"/>
            <a:ext cx="1766878" cy="993869"/>
          </a:xfrm>
          <a:prstGeom prst="rect">
            <a:avLst/>
          </a:prstGeom>
        </p:spPr>
      </p:pic>
      <p:pic>
        <p:nvPicPr>
          <p:cNvPr id="18" name="Image 1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3091" y="365760"/>
            <a:ext cx="1628181" cy="993869"/>
          </a:xfrm>
          <a:prstGeom prst="rect">
            <a:avLst/>
          </a:prstGeom>
        </p:spPr>
      </p:pic>
      <p:sp>
        <p:nvSpPr>
          <p:cNvPr id="19" name="Text 18"/>
          <p:cNvSpPr/>
          <p:nvPr/>
        </p:nvSpPr>
        <p:spPr>
          <a:xfrm>
            <a:off x="548640" y="644652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Pépite Sorbonne Université  ·  SNEE — Dossier de candidature</a:t>
            </a:r>
            <a:endParaRPr lang="en-US" sz="900" dirty="0"/>
          </a:p>
        </p:txBody>
      </p:sp>
      <p:cxnSp>
        <p:nvCxnSpPr>
          <p:cNvPr id="20" name="Connecteur droit 19"/>
          <p:cNvCxnSpPr/>
          <p:nvPr/>
        </p:nvCxnSpPr>
        <p:spPr>
          <a:xfrm>
            <a:off x="548640" y="1097280"/>
            <a:ext cx="7040880" cy="0"/>
          </a:xfrm>
          <a:prstGeom prst="line">
            <a:avLst/>
          </a:prstGeom>
          <a:ln w="19050">
            <a:solidFill>
              <a:srgbClr val="E2001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9601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B2A56"/>
                </a:solidFill>
                <a:latin typeface="Calibri" panose="020F0502020204030204" pitchFamily="34" charset="0"/>
                <a:ea typeface="Cambria" pitchFamily="34" charset="-122"/>
                <a:cs typeface="Calibri" panose="020F0502020204030204" pitchFamily="34" charset="0"/>
              </a:rPr>
              <a:t>Marché et potentiel de croissance</a:t>
            </a: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 1"/>
          <p:cNvSpPr/>
          <p:nvPr/>
        </p:nvSpPr>
        <p:spPr>
          <a:xfrm>
            <a:off x="548640" y="1051560"/>
            <a:ext cx="10515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Une vision simple et chiffrée de votre marché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548640" y="1691640"/>
            <a:ext cx="6766560" cy="4572000"/>
          </a:xfrm>
          <a:prstGeom prst="roundRect">
            <a:avLst>
              <a:gd name="adj" fmla="val 1600"/>
            </a:avLst>
          </a:prstGeom>
          <a:solidFill>
            <a:srgbClr val="F2F4F8"/>
          </a:solidFill>
          <a:ln/>
        </p:spPr>
      </p:sp>
      <p:sp>
        <p:nvSpPr>
          <p:cNvPr id="9" name="Text 7"/>
          <p:cNvSpPr/>
          <p:nvPr/>
        </p:nvSpPr>
        <p:spPr>
          <a:xfrm>
            <a:off x="777240" y="1874520"/>
            <a:ext cx="6309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E200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L'essentiel à montrer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777240" y="2377440"/>
            <a:ext cx="6309360" cy="3749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600"/>
              </a:spcAft>
              <a:buSzPct val="100000"/>
              <a:buChar char="▸"/>
            </a:pPr>
            <a:r>
              <a:rPr lang="en-US" sz="1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Donnez quelques chiffres clés sur la taille du marché et son évolution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▸"/>
            </a:pPr>
            <a:r>
              <a:rPr lang="en-US" sz="1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Décrivez votre clientèle cible (qui sont-ils ? quels besoins ?)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▸"/>
            </a:pPr>
            <a:r>
              <a:rPr lang="en-US" sz="1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 vous avez réalisé une enquête, partagez les résultats marquants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▸"/>
            </a:pPr>
            <a:r>
              <a:rPr lang="en-US" sz="1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 besoin d'une étude exhaustive : privilégiez les chiffres les plus parlants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7498080" y="1691640"/>
            <a:ext cx="4114800" cy="4572000"/>
          </a:xfrm>
          <a:prstGeom prst="roundRect">
            <a:avLst>
              <a:gd name="adj" fmla="val 1778"/>
            </a:avLst>
          </a:prstGeom>
          <a:solidFill>
            <a:srgbClr val="E7EAF2"/>
          </a:solidFill>
          <a:ln/>
        </p:spPr>
      </p:sp>
      <p:sp>
        <p:nvSpPr>
          <p:cNvPr id="12" name="Text 10"/>
          <p:cNvSpPr/>
          <p:nvPr/>
        </p:nvSpPr>
        <p:spPr>
          <a:xfrm>
            <a:off x="7498080" y="1691640"/>
            <a:ext cx="4114800" cy="45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i="1" dirty="0">
                <a:solidFill>
                  <a:srgbClr val="1B2A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Schéma ou</a:t>
            </a:r>
            <a:endParaRPr lang="en-US" sz="1400" dirty="0"/>
          </a:p>
          <a:p>
            <a:pPr marL="0" indent="0" algn="ctr">
              <a:buNone/>
            </a:pPr>
            <a:r>
              <a:rPr lang="en-US" sz="1400" b="1" i="1" dirty="0">
                <a:solidFill>
                  <a:srgbClr val="1B2A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chiffre clé du marché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11274552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900" dirty="0"/>
          </a:p>
        </p:txBody>
      </p:sp>
      <p:pic>
        <p:nvPicPr>
          <p:cNvPr id="17" name="Image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4874" y="365760"/>
            <a:ext cx="1766878" cy="993869"/>
          </a:xfrm>
          <a:prstGeom prst="rect">
            <a:avLst/>
          </a:prstGeom>
        </p:spPr>
      </p:pic>
      <p:pic>
        <p:nvPicPr>
          <p:cNvPr id="18" name="Image 1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3091" y="365760"/>
            <a:ext cx="1628181" cy="993869"/>
          </a:xfrm>
          <a:prstGeom prst="rect">
            <a:avLst/>
          </a:prstGeom>
        </p:spPr>
      </p:pic>
      <p:sp>
        <p:nvSpPr>
          <p:cNvPr id="19" name="Text 18"/>
          <p:cNvSpPr/>
          <p:nvPr/>
        </p:nvSpPr>
        <p:spPr>
          <a:xfrm>
            <a:off x="548640" y="644652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Pépite Sorbonne Université  ·  SNEE — Dossier de candidature</a:t>
            </a:r>
            <a:endParaRPr lang="en-US" sz="900" dirty="0"/>
          </a:p>
        </p:txBody>
      </p:sp>
      <p:cxnSp>
        <p:nvCxnSpPr>
          <p:cNvPr id="20" name="Connecteur droit 19"/>
          <p:cNvCxnSpPr/>
          <p:nvPr/>
        </p:nvCxnSpPr>
        <p:spPr>
          <a:xfrm>
            <a:off x="548640" y="1097280"/>
            <a:ext cx="7040880" cy="0"/>
          </a:xfrm>
          <a:prstGeom prst="line">
            <a:avLst/>
          </a:prstGeom>
          <a:ln w="19050">
            <a:solidFill>
              <a:srgbClr val="E2001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9601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B2A56"/>
                </a:solidFill>
                <a:latin typeface="Calibri" panose="020F0502020204030204" pitchFamily="34" charset="0"/>
                <a:ea typeface="Cambria" pitchFamily="34" charset="-122"/>
                <a:cs typeface="Calibri" panose="020F0502020204030204" pitchFamily="34" charset="0"/>
              </a:rPr>
              <a:t>Concurrence et avantages concurrentiels</a:t>
            </a: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 1"/>
          <p:cNvSpPr/>
          <p:nvPr/>
        </p:nvSpPr>
        <p:spPr>
          <a:xfrm>
            <a:off x="548640" y="1051560"/>
            <a:ext cx="10515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À qui vous comparez-vous, et pourquoi êtes-vous différents ?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548640" y="1691640"/>
            <a:ext cx="6766560" cy="4572000"/>
          </a:xfrm>
          <a:prstGeom prst="roundRect">
            <a:avLst>
              <a:gd name="adj" fmla="val 1600"/>
            </a:avLst>
          </a:prstGeom>
          <a:solidFill>
            <a:srgbClr val="F2F4F8"/>
          </a:solidFill>
          <a:ln/>
        </p:spPr>
      </p:sp>
      <p:sp>
        <p:nvSpPr>
          <p:cNvPr id="9" name="Text 7"/>
          <p:cNvSpPr/>
          <p:nvPr/>
        </p:nvSpPr>
        <p:spPr>
          <a:xfrm>
            <a:off x="777240" y="1874520"/>
            <a:ext cx="6309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E200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Comparaison rapide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777240" y="2377440"/>
            <a:ext cx="6309360" cy="3749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600"/>
              </a:spcAft>
              <a:buSzPct val="100000"/>
              <a:buChar char="▸"/>
            </a:pPr>
            <a:r>
              <a:rPr lang="en-US" sz="1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Identifiez 2 à 3 concurrents directs ou indirects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▸"/>
            </a:pPr>
            <a:r>
              <a:rPr lang="en-US" sz="1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Présentez brièvement leurs forces et limites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▸"/>
            </a:pPr>
            <a:r>
              <a:rPr lang="en-US" sz="1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Mettez en avant 2 à 3 avantages concurrentiels clairs de votre solution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7498080" y="1691640"/>
            <a:ext cx="4114800" cy="4572000"/>
          </a:xfrm>
          <a:prstGeom prst="roundRect">
            <a:avLst>
              <a:gd name="adj" fmla="val 1778"/>
            </a:avLst>
          </a:prstGeom>
          <a:solidFill>
            <a:srgbClr val="E7EAF2"/>
          </a:solidFill>
          <a:ln/>
        </p:spPr>
      </p:sp>
      <p:sp>
        <p:nvSpPr>
          <p:cNvPr id="12" name="Text 10"/>
          <p:cNvSpPr/>
          <p:nvPr/>
        </p:nvSpPr>
        <p:spPr>
          <a:xfrm>
            <a:off x="7498080" y="1691640"/>
            <a:ext cx="4114800" cy="45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i="1" dirty="0">
                <a:solidFill>
                  <a:srgbClr val="1B2A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Tableau comparatif</a:t>
            </a:r>
            <a:endParaRPr lang="en-US" sz="1400" dirty="0"/>
          </a:p>
          <a:p>
            <a:pPr marL="0" indent="0" algn="ctr">
              <a:buNone/>
            </a:pPr>
            <a:r>
              <a:rPr lang="en-US" sz="1400" b="1" i="1" dirty="0">
                <a:solidFill>
                  <a:srgbClr val="1B2A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simplifié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11274552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900" dirty="0"/>
          </a:p>
        </p:txBody>
      </p:sp>
      <p:pic>
        <p:nvPicPr>
          <p:cNvPr id="17" name="Image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4874" y="365760"/>
            <a:ext cx="1766878" cy="993869"/>
          </a:xfrm>
          <a:prstGeom prst="rect">
            <a:avLst/>
          </a:prstGeom>
        </p:spPr>
      </p:pic>
      <p:pic>
        <p:nvPicPr>
          <p:cNvPr id="18" name="Image 1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3091" y="365760"/>
            <a:ext cx="1628181" cy="993869"/>
          </a:xfrm>
          <a:prstGeom prst="rect">
            <a:avLst/>
          </a:prstGeom>
        </p:spPr>
      </p:pic>
      <p:sp>
        <p:nvSpPr>
          <p:cNvPr id="19" name="Text 18"/>
          <p:cNvSpPr/>
          <p:nvPr/>
        </p:nvSpPr>
        <p:spPr>
          <a:xfrm>
            <a:off x="548640" y="644652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Pépite Sorbonne Université  ·  SNEE — Dossier de candidature</a:t>
            </a:r>
            <a:endParaRPr lang="en-US" sz="900" dirty="0"/>
          </a:p>
        </p:txBody>
      </p:sp>
      <p:cxnSp>
        <p:nvCxnSpPr>
          <p:cNvPr id="20" name="Connecteur droit 19"/>
          <p:cNvCxnSpPr/>
          <p:nvPr/>
        </p:nvCxnSpPr>
        <p:spPr>
          <a:xfrm>
            <a:off x="548640" y="1097280"/>
            <a:ext cx="7040880" cy="0"/>
          </a:xfrm>
          <a:prstGeom prst="line">
            <a:avLst/>
          </a:prstGeom>
          <a:ln w="19050">
            <a:solidFill>
              <a:srgbClr val="E2001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9601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B2A56"/>
                </a:solidFill>
                <a:latin typeface="Calibri" panose="020F0502020204030204" pitchFamily="34" charset="0"/>
                <a:ea typeface="Cambria" pitchFamily="34" charset="-122"/>
                <a:cs typeface="Calibri" panose="020F0502020204030204" pitchFamily="34" charset="0"/>
              </a:rPr>
              <a:t>Modèle économique</a:t>
            </a: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 1"/>
          <p:cNvSpPr/>
          <p:nvPr/>
        </p:nvSpPr>
        <p:spPr>
          <a:xfrm>
            <a:off x="548640" y="1051560"/>
            <a:ext cx="10515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Comment générez-vous des revenus avec votre solution ?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548640" y="1691640"/>
            <a:ext cx="5394960" cy="4572000"/>
          </a:xfrm>
          <a:prstGeom prst="roundRect">
            <a:avLst>
              <a:gd name="adj" fmla="val 1600"/>
            </a:avLst>
          </a:prstGeom>
          <a:solidFill>
            <a:srgbClr val="F2F4F8"/>
          </a:solidFill>
          <a:ln/>
        </p:spPr>
      </p:sp>
      <p:sp>
        <p:nvSpPr>
          <p:cNvPr id="9" name="Text 7"/>
          <p:cNvSpPr/>
          <p:nvPr/>
        </p:nvSpPr>
        <p:spPr>
          <a:xfrm>
            <a:off x="777240" y="1874520"/>
            <a:ext cx="49377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E200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Votre logique de revenus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777240" y="2377440"/>
            <a:ext cx="4937760" cy="3749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600"/>
              </a:spcAft>
              <a:buSzPct val="100000"/>
              <a:buChar char="▸"/>
            </a:pPr>
            <a:r>
              <a:rPr lang="en-US" sz="1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Décrivez en quelques lignes comment vous créez, délivrez et captez de la valeur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▸"/>
            </a:pPr>
            <a:r>
              <a:rPr lang="en-US" sz="1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Précisez votre ou vos sources de revenus principales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▸"/>
            </a:pPr>
            <a:r>
              <a:rPr lang="en-US" sz="1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Restez synthétique : l'essentiel doit tenir en quelques phrases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6217920" y="1691640"/>
            <a:ext cx="5394960" cy="4572000"/>
          </a:xfrm>
          <a:prstGeom prst="roundRect">
            <a:avLst>
              <a:gd name="adj" fmla="val 1600"/>
            </a:avLst>
          </a:prstGeom>
          <a:solidFill>
            <a:srgbClr val="F2F4F8"/>
          </a:solidFill>
          <a:ln/>
        </p:spPr>
      </p:sp>
      <p:sp>
        <p:nvSpPr>
          <p:cNvPr id="12" name="Text 10"/>
          <p:cNvSpPr/>
          <p:nvPr/>
        </p:nvSpPr>
        <p:spPr>
          <a:xfrm>
            <a:off x="6446520" y="1874520"/>
            <a:ext cx="49377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E200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Exemples de modèles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6446520" y="2377440"/>
            <a:ext cx="4937760" cy="3749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600"/>
              </a:spcAft>
              <a:buSzPct val="100000"/>
              <a:buChar char="▸"/>
            </a:pPr>
            <a:r>
              <a:rPr lang="en-US" sz="1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Vente de produits ou services (achat-revente, production propre)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▸"/>
            </a:pPr>
            <a:r>
              <a:rPr lang="en-US" sz="1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Abonnement (payant ou freemium)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▸"/>
            </a:pPr>
            <a:r>
              <a:rPr lang="en-US" sz="1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Modèle durable / économie circulaire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11274552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900" dirty="0"/>
          </a:p>
        </p:txBody>
      </p:sp>
      <p:pic>
        <p:nvPicPr>
          <p:cNvPr id="18" name="Image 1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4874" y="365760"/>
            <a:ext cx="1766878" cy="993869"/>
          </a:xfrm>
          <a:prstGeom prst="rect">
            <a:avLst/>
          </a:prstGeom>
        </p:spPr>
      </p:pic>
      <p:pic>
        <p:nvPicPr>
          <p:cNvPr id="19" name="Image 1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3091" y="365760"/>
            <a:ext cx="1628181" cy="993869"/>
          </a:xfrm>
          <a:prstGeom prst="rect">
            <a:avLst/>
          </a:prstGeom>
        </p:spPr>
      </p:pic>
      <p:sp>
        <p:nvSpPr>
          <p:cNvPr id="20" name="Text 18"/>
          <p:cNvSpPr/>
          <p:nvPr/>
        </p:nvSpPr>
        <p:spPr>
          <a:xfrm>
            <a:off x="548640" y="644652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Pépite Sorbonne Université  ·  SNEE/D2E — Dossier de candidature</a:t>
            </a:r>
            <a:endParaRPr lang="en-US" sz="900" dirty="0"/>
          </a:p>
        </p:txBody>
      </p:sp>
      <p:cxnSp>
        <p:nvCxnSpPr>
          <p:cNvPr id="21" name="Connecteur droit 20"/>
          <p:cNvCxnSpPr/>
          <p:nvPr/>
        </p:nvCxnSpPr>
        <p:spPr>
          <a:xfrm>
            <a:off x="548640" y="1097280"/>
            <a:ext cx="7040880" cy="0"/>
          </a:xfrm>
          <a:prstGeom prst="line">
            <a:avLst/>
          </a:prstGeom>
          <a:ln w="19050">
            <a:solidFill>
              <a:srgbClr val="E2001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>
            <a:extLst>
              <a:ext uri="{FF2B5EF4-FFF2-40B4-BE49-F238E27FC236}">
                <a16:creationId xmlns:a16="http://schemas.microsoft.com/office/drawing/2014/main" id="{FBA5F7A7-555E-4A6F-8685-7AF9E3201D3B}"/>
              </a:ext>
            </a:extLst>
          </p:cNvPr>
          <p:cNvSpPr/>
          <p:nvPr/>
        </p:nvSpPr>
        <p:spPr>
          <a:xfrm rot="19855585">
            <a:off x="370052" y="3036110"/>
            <a:ext cx="1037652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5400" b="1" cap="none" spc="50" dirty="0">
                <a:ln w="0"/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OPTIONNEL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9601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B2A56"/>
                </a:solidFill>
                <a:latin typeface="Calibri" panose="020F0502020204030204" pitchFamily="34" charset="0"/>
                <a:ea typeface="Cambria" pitchFamily="34" charset="-122"/>
                <a:cs typeface="Calibri" panose="020F0502020204030204" pitchFamily="34" charset="0"/>
              </a:rPr>
              <a:t>Stratégie commerciale</a:t>
            </a: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 1"/>
          <p:cNvSpPr/>
          <p:nvPr/>
        </p:nvSpPr>
        <p:spPr>
          <a:xfrm>
            <a:off x="548640" y="1051560"/>
            <a:ext cx="10515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Communication, prix et distribution — l'essentiel pour atteindre vos clients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48640" y="1691640"/>
            <a:ext cx="3657600" cy="4572000"/>
          </a:xfrm>
          <a:prstGeom prst="roundRect">
            <a:avLst>
              <a:gd name="adj" fmla="val 2000"/>
            </a:avLst>
          </a:prstGeom>
          <a:solidFill>
            <a:srgbClr val="F2F4F8"/>
          </a:solidFill>
          <a:ln/>
        </p:spPr>
      </p:sp>
      <p:sp>
        <p:nvSpPr>
          <p:cNvPr id="11" name="Text 9"/>
          <p:cNvSpPr/>
          <p:nvPr/>
        </p:nvSpPr>
        <p:spPr>
          <a:xfrm>
            <a:off x="777240" y="1874520"/>
            <a:ext cx="3200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E200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Communication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777240" y="2377440"/>
            <a:ext cx="3200400" cy="3749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600"/>
              </a:spcAft>
              <a:buSzPct val="100000"/>
              <a:buChar char="▸"/>
            </a:pPr>
            <a:r>
              <a:rPr lang="en-US" sz="1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Quels canaux pour toucher vos clients ? (réseaux sociaux, événements, bouche-à-oreille…)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▸"/>
            </a:pPr>
            <a:r>
              <a:rPr lang="en-US" sz="1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Partenariats envisagés pour gagner en visibilité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4480560" y="1691640"/>
            <a:ext cx="3657600" cy="4572000"/>
          </a:xfrm>
          <a:prstGeom prst="roundRect">
            <a:avLst>
              <a:gd name="adj" fmla="val 2000"/>
            </a:avLst>
          </a:prstGeom>
          <a:solidFill>
            <a:srgbClr val="F2F4F8"/>
          </a:solidFill>
          <a:ln/>
        </p:spPr>
      </p:sp>
      <p:sp>
        <p:nvSpPr>
          <p:cNvPr id="14" name="Text 12"/>
          <p:cNvSpPr/>
          <p:nvPr/>
        </p:nvSpPr>
        <p:spPr>
          <a:xfrm>
            <a:off x="4709160" y="1874520"/>
            <a:ext cx="3200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E200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Prix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4709160" y="2377440"/>
            <a:ext cx="3200400" cy="3749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600"/>
              </a:spcAft>
              <a:buSzPct val="100000"/>
              <a:buChar char="▸"/>
            </a:pPr>
            <a:r>
              <a:rPr lang="en-US" sz="1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Présentez votre grille tarifaire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▸"/>
            </a:pPr>
            <a:r>
              <a:rPr lang="en-US" sz="1300" dirty="0" err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Justifiez</a:t>
            </a:r>
            <a:r>
              <a:rPr lang="en-US" sz="1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la cohérence avec votre positionnement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8412480" y="1691640"/>
            <a:ext cx="3776472" cy="4572000"/>
          </a:xfrm>
          <a:prstGeom prst="roundRect">
            <a:avLst>
              <a:gd name="adj" fmla="val 1937"/>
            </a:avLst>
          </a:prstGeom>
          <a:solidFill>
            <a:srgbClr val="F2F4F8"/>
          </a:solidFill>
          <a:ln/>
        </p:spPr>
      </p:sp>
      <p:sp>
        <p:nvSpPr>
          <p:cNvPr id="17" name="Text 15"/>
          <p:cNvSpPr/>
          <p:nvPr/>
        </p:nvSpPr>
        <p:spPr>
          <a:xfrm>
            <a:off x="8641080" y="1874520"/>
            <a:ext cx="331927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E200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Distribution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8641080" y="2377440"/>
            <a:ext cx="3319272" cy="3749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600"/>
              </a:spcAft>
              <a:buSzPct val="100000"/>
              <a:buChar char="▸"/>
            </a:pPr>
            <a:r>
              <a:rPr lang="en-US" sz="1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Comment le produit/service arrive-t-il jusqu'au client ?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▸"/>
            </a:pPr>
            <a:r>
              <a:rPr lang="en-US" sz="1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Vente directe, en ligne, via des partenaires…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11274552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900" dirty="0"/>
          </a:p>
        </p:txBody>
      </p:sp>
      <p:pic>
        <p:nvPicPr>
          <p:cNvPr id="23" name="Image 2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4874" y="365760"/>
            <a:ext cx="1766878" cy="993869"/>
          </a:xfrm>
          <a:prstGeom prst="rect">
            <a:avLst/>
          </a:prstGeom>
        </p:spPr>
      </p:pic>
      <p:pic>
        <p:nvPicPr>
          <p:cNvPr id="24" name="Image 2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3091" y="365760"/>
            <a:ext cx="1628181" cy="993869"/>
          </a:xfrm>
          <a:prstGeom prst="rect">
            <a:avLst/>
          </a:prstGeom>
        </p:spPr>
      </p:pic>
      <p:sp>
        <p:nvSpPr>
          <p:cNvPr id="25" name="Text 18"/>
          <p:cNvSpPr/>
          <p:nvPr/>
        </p:nvSpPr>
        <p:spPr>
          <a:xfrm>
            <a:off x="548640" y="644652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Pépite Sorbonne Université  ·  SNEE — Dossier de candidature</a:t>
            </a:r>
            <a:endParaRPr lang="en-US" sz="900" dirty="0"/>
          </a:p>
        </p:txBody>
      </p:sp>
      <p:cxnSp>
        <p:nvCxnSpPr>
          <p:cNvPr id="26" name="Connecteur droit 25"/>
          <p:cNvCxnSpPr/>
          <p:nvPr/>
        </p:nvCxnSpPr>
        <p:spPr>
          <a:xfrm>
            <a:off x="548640" y="1097280"/>
            <a:ext cx="7040880" cy="0"/>
          </a:xfrm>
          <a:prstGeom prst="line">
            <a:avLst/>
          </a:prstGeom>
          <a:ln w="19050">
            <a:solidFill>
              <a:srgbClr val="E2001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>
            <a:extLst>
              <a:ext uri="{FF2B5EF4-FFF2-40B4-BE49-F238E27FC236}">
                <a16:creationId xmlns:a16="http://schemas.microsoft.com/office/drawing/2014/main" id="{7FC0B664-2E36-41E6-B0F0-DA3B631B1F2C}"/>
              </a:ext>
            </a:extLst>
          </p:cNvPr>
          <p:cNvSpPr/>
          <p:nvPr/>
        </p:nvSpPr>
        <p:spPr>
          <a:xfrm rot="19855585">
            <a:off x="370052" y="3036110"/>
            <a:ext cx="1037652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5400" b="1" cap="none" spc="50" dirty="0">
                <a:ln w="0"/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OPTIONNEL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934</Words>
  <Application>Microsoft Office PowerPoint</Application>
  <PresentationFormat>Grand écran</PresentationFormat>
  <Paragraphs>148</Paragraphs>
  <Slides>12</Slides>
  <Notes>12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Cambria</vt:lpstr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RUFFELAERE Emilie</cp:lastModifiedBy>
  <cp:revision>13</cp:revision>
  <dcterms:created xsi:type="dcterms:W3CDTF">2026-06-12T08:39:16Z</dcterms:created>
  <dcterms:modified xsi:type="dcterms:W3CDTF">2026-06-16T08:54:09Z</dcterms:modified>
</cp:coreProperties>
</file>